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4.png" ContentType="image/png"/>
  <Override PartName="/ppt/media/image2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fd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280" cy="34282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311760" y="1240200"/>
            <a:ext cx="8519760" cy="1981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1240200"/>
            <a:ext cx="8519760" cy="1981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3304800"/>
            <a:ext cx="8519760" cy="1299960"/>
          </a:xfrm>
          <a:prstGeom prst="rect">
            <a:avLst/>
          </a:prstGeom>
        </p:spPr>
        <p:txBody>
          <a:bodyPr lIns="0" rIns="0" tIns="0" bIns="0">
            <a:normAutofit fontScale="4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Pulse para editar el formato de texto del esquema</a:t>
            </a:r>
            <a:endParaRPr b="0" lang="es-E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Segundo nivel del esquema</a:t>
            </a:r>
            <a:endParaRPr b="0" lang="es-E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Tercer nivel del esquema</a:t>
            </a:r>
            <a:endParaRPr b="0" lang="es-E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Cuarto nivel del esquema</a:t>
            </a:r>
            <a:endParaRPr b="0" lang="es-E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Quinto nivel del esquema</a:t>
            </a:r>
            <a:endParaRPr b="0" lang="es-E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Sexto nivel del esquema</a:t>
            </a:r>
            <a:endParaRPr b="0" lang="es-E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Séptimo nivel del esquema</a:t>
            </a:r>
            <a:endParaRPr b="0" lang="es-E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11760" y="429120"/>
            <a:ext cx="8519760" cy="172296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 anchor="ctr">
            <a:normAutofit fontScale="51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8000" spc="-1" strike="noStrike">
                <a:solidFill>
                  <a:srgbClr val="00fdc8"/>
                </a:solidFill>
                <a:latin typeface="Amatic SC"/>
                <a:ea typeface="Amatic SC"/>
              </a:rPr>
              <a:t>Normas de netiqueta</a:t>
            </a:r>
            <a:endParaRPr b="0" lang="es-ES" sz="8000" spc="-1" strike="noStrike"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11760" y="3616560"/>
            <a:ext cx="8519760" cy="140652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26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 </a:t>
            </a:r>
            <a:r>
              <a:rPr b="1" lang="es" sz="30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IES MARIANA PINEDA</a:t>
            </a:r>
            <a:endParaRPr b="0" lang="es-ES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s" sz="2500" spc="-1" strike="noStrike">
                <a:solidFill>
                  <a:srgbClr val="4a86e8"/>
                </a:solidFill>
                <a:latin typeface="Source Code Pro"/>
                <a:ea typeface="Source Code Pro"/>
              </a:rPr>
              <a:t>2 </a:t>
            </a:r>
            <a:r>
              <a:rPr b="0" lang="es" sz="25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No aceptes solicitudes de amistad si no conoces a la persona.</a:t>
            </a:r>
            <a:br/>
            <a:endParaRPr b="0" lang="es-ES" sz="2500" spc="-1" strike="noStrike">
              <a:latin typeface="Arial"/>
            </a:endParaRPr>
          </a:p>
        </p:txBody>
      </p:sp>
      <p:pic>
        <p:nvPicPr>
          <p:cNvPr id="141" name="Google Shape;119;p22" descr=""/>
          <p:cNvPicPr/>
          <p:nvPr/>
        </p:nvPicPr>
        <p:blipFill>
          <a:blip r:embed="rId1"/>
          <a:stretch/>
        </p:blipFill>
        <p:spPr>
          <a:xfrm>
            <a:off x="663120" y="1403280"/>
            <a:ext cx="2990520" cy="2990520"/>
          </a:xfrm>
          <a:prstGeom prst="rect">
            <a:avLst/>
          </a:prstGeom>
          <a:ln>
            <a:noFill/>
          </a:ln>
        </p:spPr>
      </p:pic>
      <p:pic>
        <p:nvPicPr>
          <p:cNvPr id="142" name="Google Shape;120;p22" descr=""/>
          <p:cNvPicPr/>
          <p:nvPr/>
        </p:nvPicPr>
        <p:blipFill>
          <a:blip r:embed="rId2"/>
          <a:stretch/>
        </p:blipFill>
        <p:spPr>
          <a:xfrm>
            <a:off x="4662720" y="2139480"/>
            <a:ext cx="3809160" cy="170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s" sz="2520" spc="-1" strike="noStrike">
                <a:solidFill>
                  <a:srgbClr val="4a86e8"/>
                </a:solidFill>
                <a:latin typeface="Source Code Pro"/>
                <a:ea typeface="Source Code Pro"/>
              </a:rPr>
              <a:t>3</a:t>
            </a:r>
            <a:r>
              <a:rPr b="0" lang="es" sz="252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 No difundas información falsa.</a:t>
            </a:r>
            <a:br/>
            <a:endParaRPr b="0" lang="es-ES" sz="2520" spc="-1" strike="noStrike">
              <a:latin typeface="Arial"/>
            </a:endParaRPr>
          </a:p>
        </p:txBody>
      </p:sp>
      <p:pic>
        <p:nvPicPr>
          <p:cNvPr id="144" name="Google Shape;126;p23" descr=""/>
          <p:cNvPicPr/>
          <p:nvPr/>
        </p:nvPicPr>
        <p:blipFill>
          <a:blip r:embed="rId1"/>
          <a:stretch/>
        </p:blipFill>
        <p:spPr>
          <a:xfrm>
            <a:off x="647640" y="1902240"/>
            <a:ext cx="3695400" cy="1992240"/>
          </a:xfrm>
          <a:prstGeom prst="rect">
            <a:avLst/>
          </a:prstGeom>
          <a:ln>
            <a:noFill/>
          </a:ln>
        </p:spPr>
      </p:pic>
      <p:pic>
        <p:nvPicPr>
          <p:cNvPr id="145" name="Google Shape;127;p23" descr=""/>
          <p:cNvPicPr/>
          <p:nvPr/>
        </p:nvPicPr>
        <p:blipFill>
          <a:blip r:embed="rId2"/>
          <a:stretch/>
        </p:blipFill>
        <p:spPr>
          <a:xfrm>
            <a:off x="4888080" y="1929240"/>
            <a:ext cx="3461760" cy="193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s" sz="2500" spc="-1" strike="noStrike">
                <a:solidFill>
                  <a:srgbClr val="4a86e8"/>
                </a:solidFill>
                <a:latin typeface="Source Code Pro"/>
                <a:ea typeface="Source Code Pro"/>
              </a:rPr>
              <a:t>4 </a:t>
            </a:r>
            <a:r>
              <a:rPr b="0" lang="es" sz="25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Ten la cuenta privada si eres menor de edad.</a:t>
            </a:r>
            <a:br/>
            <a:br/>
            <a:endParaRPr b="0" lang="es-ES" sz="2500" spc="-1" strike="noStrike">
              <a:latin typeface="Arial"/>
            </a:endParaRPr>
          </a:p>
        </p:txBody>
      </p:sp>
      <p:pic>
        <p:nvPicPr>
          <p:cNvPr id="147" name="Google Shape;133;p24" descr=""/>
          <p:cNvPicPr/>
          <p:nvPr/>
        </p:nvPicPr>
        <p:blipFill>
          <a:blip r:embed="rId1"/>
          <a:stretch/>
        </p:blipFill>
        <p:spPr>
          <a:xfrm>
            <a:off x="520560" y="1497960"/>
            <a:ext cx="2222640" cy="2800800"/>
          </a:xfrm>
          <a:prstGeom prst="rect">
            <a:avLst/>
          </a:prstGeom>
          <a:ln>
            <a:noFill/>
          </a:ln>
        </p:spPr>
      </p:pic>
      <p:pic>
        <p:nvPicPr>
          <p:cNvPr id="148" name="Google Shape;134;p24" descr=""/>
          <p:cNvPicPr/>
          <p:nvPr/>
        </p:nvPicPr>
        <p:blipFill>
          <a:blip r:embed="rId2"/>
          <a:stretch/>
        </p:blipFill>
        <p:spPr>
          <a:xfrm>
            <a:off x="4247280" y="1923840"/>
            <a:ext cx="3701160" cy="207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rmAutofit fontScale="97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4200" spc="-1" strike="noStrike">
                <a:solidFill>
                  <a:srgbClr val="00ff00"/>
                </a:solidFill>
                <a:latin typeface="Amatic SC"/>
                <a:ea typeface="Amatic SC"/>
              </a:rPr>
              <a:t>Whatsapp</a:t>
            </a:r>
            <a:endParaRPr b="0" lang="es-ES" sz="4200" spc="-1" strike="noStrike"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11760" y="1228680"/>
            <a:ext cx="8519760" cy="333936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es" sz="2500" spc="-1" strike="noStrike">
                <a:solidFill>
                  <a:srgbClr val="00ff00"/>
                </a:solidFill>
                <a:latin typeface="Source Code Pro"/>
                <a:ea typeface="Source Code Pro"/>
              </a:rPr>
              <a:t>1</a:t>
            </a:r>
            <a:r>
              <a:rPr b="0" lang="es" sz="25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 No hagas stickers sin permiso (no utilices fotos de otras personas sin su consentimiento).</a:t>
            </a:r>
            <a:endParaRPr b="0" lang="es-ES" sz="2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2500" spc="-1" strike="noStrike">
              <a:latin typeface="Arial"/>
            </a:endParaRPr>
          </a:p>
        </p:txBody>
      </p:sp>
      <p:pic>
        <p:nvPicPr>
          <p:cNvPr id="151" name="Google Shape;141;p25" descr=""/>
          <p:cNvPicPr/>
          <p:nvPr/>
        </p:nvPicPr>
        <p:blipFill>
          <a:blip r:embed="rId1"/>
          <a:stretch/>
        </p:blipFill>
        <p:spPr>
          <a:xfrm>
            <a:off x="625320" y="2749320"/>
            <a:ext cx="2142360" cy="2133000"/>
          </a:xfrm>
          <a:prstGeom prst="rect">
            <a:avLst/>
          </a:prstGeom>
          <a:ln>
            <a:noFill/>
          </a:ln>
        </p:spPr>
      </p:pic>
      <p:pic>
        <p:nvPicPr>
          <p:cNvPr id="152" name="Google Shape;142;p25" descr=""/>
          <p:cNvPicPr/>
          <p:nvPr/>
        </p:nvPicPr>
        <p:blipFill>
          <a:blip r:embed="rId2"/>
          <a:stretch/>
        </p:blipFill>
        <p:spPr>
          <a:xfrm>
            <a:off x="4640040" y="2571840"/>
            <a:ext cx="3283560" cy="2273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rmAutofit fontScale="61000"/>
          </a:bodyPr>
          <a:p>
            <a:pPr algn="ctr"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es" sz="2500" spc="-1" strike="noStrike">
                <a:solidFill>
                  <a:srgbClr val="00ff00"/>
                </a:solidFill>
                <a:latin typeface="Source Code Pro"/>
                <a:ea typeface="Source Code Pro"/>
              </a:rPr>
              <a:t>2 </a:t>
            </a:r>
            <a:r>
              <a:rPr b="0" lang="es" sz="25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No compartas contactos de otras personas sin permiso.</a:t>
            </a:r>
            <a:endParaRPr b="0" lang="es-ES" sz="2500" spc="-1" strike="noStrike">
              <a:latin typeface="Arial"/>
            </a:endParaRPr>
          </a:p>
        </p:txBody>
      </p:sp>
      <p:pic>
        <p:nvPicPr>
          <p:cNvPr id="154" name="Google Shape;148;p26" descr=""/>
          <p:cNvPicPr/>
          <p:nvPr/>
        </p:nvPicPr>
        <p:blipFill>
          <a:blip r:embed="rId1"/>
          <a:stretch/>
        </p:blipFill>
        <p:spPr>
          <a:xfrm>
            <a:off x="1339560" y="1291320"/>
            <a:ext cx="2454120" cy="3276720"/>
          </a:xfrm>
          <a:prstGeom prst="rect">
            <a:avLst/>
          </a:prstGeom>
          <a:ln>
            <a:noFill/>
          </a:ln>
        </p:spPr>
      </p:pic>
      <p:pic>
        <p:nvPicPr>
          <p:cNvPr id="155" name="Google Shape;149;p26" descr=""/>
          <p:cNvPicPr/>
          <p:nvPr/>
        </p:nvPicPr>
        <p:blipFill>
          <a:blip r:embed="rId2"/>
          <a:stretch/>
        </p:blipFill>
        <p:spPr>
          <a:xfrm>
            <a:off x="5316120" y="1193040"/>
            <a:ext cx="1658880" cy="3410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rmAutofit fontScale="22000"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s" sz="2500" spc="-1" strike="noStrike">
                <a:solidFill>
                  <a:srgbClr val="00ff00"/>
                </a:solidFill>
                <a:latin typeface="Source Code Pro"/>
                <a:ea typeface="Source Code Pro"/>
              </a:rPr>
              <a:t>3 </a:t>
            </a:r>
            <a:r>
              <a:rPr b="0" lang="es" sz="25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No envíes estados donde salgan otras personas (pídele permiso antes).</a:t>
            </a:r>
            <a:br/>
            <a:br/>
            <a:endParaRPr b="0" lang="es-ES" sz="2500" spc="-1" strike="noStrike">
              <a:latin typeface="Arial"/>
            </a:endParaRPr>
          </a:p>
        </p:txBody>
      </p:sp>
      <p:pic>
        <p:nvPicPr>
          <p:cNvPr id="157" name="Google Shape;155;p27" descr=""/>
          <p:cNvPicPr/>
          <p:nvPr/>
        </p:nvPicPr>
        <p:blipFill>
          <a:blip r:embed="rId1"/>
          <a:stretch/>
        </p:blipFill>
        <p:spPr>
          <a:xfrm>
            <a:off x="650520" y="1745280"/>
            <a:ext cx="3717000" cy="2477880"/>
          </a:xfrm>
          <a:prstGeom prst="rect">
            <a:avLst/>
          </a:prstGeom>
          <a:ln>
            <a:noFill/>
          </a:ln>
        </p:spPr>
      </p:pic>
      <p:pic>
        <p:nvPicPr>
          <p:cNvPr id="158" name="Google Shape;156;p27" descr=""/>
          <p:cNvPicPr/>
          <p:nvPr/>
        </p:nvPicPr>
        <p:blipFill>
          <a:blip r:embed="rId2"/>
          <a:stretch/>
        </p:blipFill>
        <p:spPr>
          <a:xfrm>
            <a:off x="5144400" y="1955520"/>
            <a:ext cx="3318480" cy="206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311760" y="1240200"/>
            <a:ext cx="8519760" cy="198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12000" spc="-1" strike="noStrike">
                <a:solidFill>
                  <a:srgbClr val="ffffff"/>
                </a:solidFill>
                <a:highlight>
                  <a:srgbClr val="212121"/>
                </a:highlight>
                <a:latin typeface="Amatic SC"/>
                <a:ea typeface="Amatic SC"/>
              </a:rPr>
              <a:t>FIN</a:t>
            </a:r>
            <a:endParaRPr b="0" lang="es-ES" sz="12000" spc="-1" strike="noStrike"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311760" y="3304800"/>
            <a:ext cx="8519760" cy="129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91440" bIns="91440">
            <a:norm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s" sz="1800" spc="-1" strike="noStrike">
                <a:solidFill>
                  <a:srgbClr val="212121"/>
                </a:solidFill>
                <a:highlight>
                  <a:srgbClr val="00fdc8"/>
                </a:highlight>
                <a:latin typeface="Source Code Pro"/>
                <a:ea typeface="Source Code Pro"/>
              </a:rPr>
              <a:t>Realizado por: 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es" sz="1800" spc="-1" strike="noStrike">
                <a:solidFill>
                  <a:srgbClr val="212121"/>
                </a:solidFill>
                <a:highlight>
                  <a:srgbClr val="00fdc8"/>
                </a:highlight>
                <a:latin typeface="Source Code Pro"/>
                <a:ea typeface="Source Code Pro"/>
              </a:rPr>
              <a:t>Amaya Córdoba, Olimpia García, Leo Gutiérrez y Pablo Sánchez. 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rmAutofit fontScale="97000"/>
          </a:bodyPr>
          <a:p>
            <a:pPr marL="457200" algn="ctr">
              <a:lnSpc>
                <a:spcPct val="100000"/>
              </a:lnSpc>
              <a:tabLst>
                <a:tab algn="l" pos="0"/>
              </a:tabLst>
            </a:pPr>
            <a:r>
              <a:rPr b="1" lang="es" sz="4200" spc="-1" strike="noStrike">
                <a:solidFill>
                  <a:srgbClr val="9900ff"/>
                </a:solidFill>
                <a:latin typeface="Amatic SC"/>
                <a:ea typeface="Amatic SC"/>
              </a:rPr>
              <a:t>Generales</a:t>
            </a:r>
            <a:endParaRPr b="0" lang="es-ES" sz="4200" spc="-1" strike="noStrike"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311760" y="1228680"/>
            <a:ext cx="8519760" cy="333936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es" sz="2500" spc="-1" strike="noStrike">
                <a:solidFill>
                  <a:srgbClr val="9900ff"/>
                </a:solidFill>
                <a:latin typeface="Source Code Pro"/>
                <a:ea typeface="Source Code Pro"/>
              </a:rPr>
              <a:t>1</a:t>
            </a:r>
            <a:r>
              <a:rPr b="0" lang="es" sz="2500" spc="-1" strike="noStrike">
                <a:solidFill>
                  <a:srgbClr val="000000"/>
                </a:solidFill>
                <a:latin typeface="Source Code Pro"/>
                <a:ea typeface="Source Code Pro"/>
              </a:rPr>
              <a:t> No discrimines a la gente (no insultes,ni te metas con alguien por su color de piel o su aspecto…) </a:t>
            </a:r>
            <a:endParaRPr b="0" lang="es-ES" sz="2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2500" spc="-1" strike="noStrike">
              <a:latin typeface="Arial"/>
            </a:endParaRPr>
          </a:p>
        </p:txBody>
      </p:sp>
      <p:pic>
        <p:nvPicPr>
          <p:cNvPr id="119" name="Google Shape;64;p14" descr=""/>
          <p:cNvPicPr/>
          <p:nvPr/>
        </p:nvPicPr>
        <p:blipFill>
          <a:blip r:embed="rId1"/>
          <a:stretch/>
        </p:blipFill>
        <p:spPr>
          <a:xfrm>
            <a:off x="6012720" y="2655000"/>
            <a:ext cx="2142360" cy="2142360"/>
          </a:xfrm>
          <a:prstGeom prst="rect">
            <a:avLst/>
          </a:prstGeom>
          <a:ln>
            <a:noFill/>
          </a:ln>
        </p:spPr>
      </p:pic>
      <p:pic>
        <p:nvPicPr>
          <p:cNvPr id="120" name="Google Shape;65;p14" descr=""/>
          <p:cNvPicPr/>
          <p:nvPr/>
        </p:nvPicPr>
        <p:blipFill>
          <a:blip r:embed="rId2"/>
          <a:stretch/>
        </p:blipFill>
        <p:spPr>
          <a:xfrm>
            <a:off x="184320" y="2725560"/>
            <a:ext cx="4668840" cy="2001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s" sz="2500" spc="-1" strike="noStrike">
                <a:solidFill>
                  <a:srgbClr val="9900ff"/>
                </a:solidFill>
                <a:latin typeface="Source Code Pro"/>
                <a:ea typeface="Source Code Pro"/>
              </a:rPr>
              <a:t>2</a:t>
            </a:r>
            <a:r>
              <a:rPr b="0" lang="es" sz="2500" spc="-1" strike="noStrike">
                <a:solidFill>
                  <a:srgbClr val="000000"/>
                </a:solidFill>
                <a:latin typeface="Source Code Pro"/>
                <a:ea typeface="Source Code Pro"/>
              </a:rPr>
              <a:t> No petes (no envíes muchos mensajes seguidos)</a:t>
            </a:r>
            <a:br/>
            <a:br/>
            <a:endParaRPr b="0" lang="es-ES" sz="2500" spc="-1" strike="noStrike">
              <a:latin typeface="Arial"/>
            </a:endParaRPr>
          </a:p>
        </p:txBody>
      </p:sp>
      <p:pic>
        <p:nvPicPr>
          <p:cNvPr id="122" name="Google Shape;71;p15" descr=""/>
          <p:cNvPicPr/>
          <p:nvPr/>
        </p:nvPicPr>
        <p:blipFill>
          <a:blip r:embed="rId1"/>
          <a:stretch/>
        </p:blipFill>
        <p:spPr>
          <a:xfrm>
            <a:off x="586440" y="2143080"/>
            <a:ext cx="3069000" cy="1724040"/>
          </a:xfrm>
          <a:prstGeom prst="rect">
            <a:avLst/>
          </a:prstGeom>
          <a:ln>
            <a:noFill/>
          </a:ln>
        </p:spPr>
      </p:pic>
      <p:pic>
        <p:nvPicPr>
          <p:cNvPr id="123" name="Google Shape;72;p15" descr=""/>
          <p:cNvPicPr/>
          <p:nvPr/>
        </p:nvPicPr>
        <p:blipFill>
          <a:blip r:embed="rId2"/>
          <a:stretch/>
        </p:blipFill>
        <p:spPr>
          <a:xfrm>
            <a:off x="4697280" y="1946880"/>
            <a:ext cx="3649680" cy="211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s" sz="2520" spc="-1" strike="noStrike">
                <a:solidFill>
                  <a:srgbClr val="9900ff"/>
                </a:solidFill>
                <a:latin typeface="Source Code Pro"/>
                <a:ea typeface="Source Code Pro"/>
              </a:rPr>
              <a:t>3 </a:t>
            </a:r>
            <a:r>
              <a:rPr b="0" lang="es" sz="252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No tengas redes sociales si eres menor de 13 años.</a:t>
            </a:r>
            <a:br/>
            <a:endParaRPr b="0" lang="es-ES" sz="2520" spc="-1" strike="noStrike">
              <a:latin typeface="Arial"/>
            </a:endParaRPr>
          </a:p>
        </p:txBody>
      </p:sp>
      <p:pic>
        <p:nvPicPr>
          <p:cNvPr id="125" name="Google Shape;78;p16" descr=""/>
          <p:cNvPicPr/>
          <p:nvPr/>
        </p:nvPicPr>
        <p:blipFill>
          <a:blip r:embed="rId1"/>
          <a:stretch/>
        </p:blipFill>
        <p:spPr>
          <a:xfrm>
            <a:off x="563400" y="2012040"/>
            <a:ext cx="3840840" cy="2157840"/>
          </a:xfrm>
          <a:prstGeom prst="rect">
            <a:avLst/>
          </a:prstGeom>
          <a:ln>
            <a:noFill/>
          </a:ln>
        </p:spPr>
      </p:pic>
      <p:pic>
        <p:nvPicPr>
          <p:cNvPr id="126" name="Google Shape;79;p16" descr=""/>
          <p:cNvPicPr/>
          <p:nvPr/>
        </p:nvPicPr>
        <p:blipFill>
          <a:blip r:embed="rId2"/>
          <a:stretch/>
        </p:blipFill>
        <p:spPr>
          <a:xfrm>
            <a:off x="5032080" y="2059560"/>
            <a:ext cx="3100320" cy="206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s" sz="2500" spc="-1" strike="noStrike">
                <a:solidFill>
                  <a:srgbClr val="9900ff"/>
                </a:solidFill>
                <a:latin typeface="Source Code Pro"/>
                <a:ea typeface="Source Code Pro"/>
              </a:rPr>
              <a:t>4</a:t>
            </a:r>
            <a:r>
              <a:rPr b="0" lang="es" sz="25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 No escribas en mayúsculas (si no pretendes gritar)</a:t>
            </a:r>
            <a:br/>
            <a:endParaRPr b="0" lang="es-ES" sz="2500" spc="-1" strike="noStrike">
              <a:latin typeface="Arial"/>
            </a:endParaRPr>
          </a:p>
        </p:txBody>
      </p:sp>
      <p:pic>
        <p:nvPicPr>
          <p:cNvPr id="128" name="Google Shape;85;p17" descr=""/>
          <p:cNvPicPr/>
          <p:nvPr/>
        </p:nvPicPr>
        <p:blipFill>
          <a:blip r:embed="rId1"/>
          <a:stretch/>
        </p:blipFill>
        <p:spPr>
          <a:xfrm>
            <a:off x="3065040" y="1560240"/>
            <a:ext cx="3269520" cy="2676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rmAutofit fontScale="97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4200" spc="-1" strike="noStrike">
                <a:solidFill>
                  <a:srgbClr val="ff0000"/>
                </a:solidFill>
                <a:latin typeface="Amatic SC"/>
                <a:ea typeface="Amatic SC"/>
              </a:rPr>
              <a:t>Para el correo electrónico </a:t>
            </a:r>
            <a:endParaRPr b="0" lang="es-ES" sz="4200" spc="-1" strike="noStrike"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311760" y="1228680"/>
            <a:ext cx="8519760" cy="333936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rm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s" sz="2500" spc="-1" strike="noStrike">
                <a:solidFill>
                  <a:srgbClr val="ff0000"/>
                </a:solidFill>
                <a:latin typeface="Source Code Pro"/>
                <a:ea typeface="Source Code Pro"/>
              </a:rPr>
              <a:t>1 </a:t>
            </a:r>
            <a:r>
              <a:rPr b="0" lang="es" sz="25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No compartas direcciones de correo electrónico sin permiso (siempre poner CCO).</a:t>
            </a:r>
            <a:endParaRPr b="0" lang="es-ES" sz="25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es" sz="1800" spc="-1" strike="noStrike">
                <a:solidFill>
                  <a:srgbClr val="ff0000"/>
                </a:solidFill>
                <a:latin typeface="Source Code Pro"/>
                <a:ea typeface="Source Code Pro"/>
              </a:rPr>
              <a:t> 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31" name="Google Shape;92;p18" descr=""/>
          <p:cNvPicPr/>
          <p:nvPr/>
        </p:nvPicPr>
        <p:blipFill>
          <a:blip r:embed="rId1"/>
          <a:stretch/>
        </p:blipFill>
        <p:spPr>
          <a:xfrm>
            <a:off x="3711960" y="2272680"/>
            <a:ext cx="2499840" cy="249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97;p19" descr=""/>
          <p:cNvPicPr/>
          <p:nvPr/>
        </p:nvPicPr>
        <p:blipFill>
          <a:blip r:embed="rId1"/>
          <a:stretch/>
        </p:blipFill>
        <p:spPr>
          <a:xfrm>
            <a:off x="425880" y="1301760"/>
            <a:ext cx="3765600" cy="271728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rmAutofit fontScale="26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es" sz="2220" spc="-1" strike="noStrike">
                <a:solidFill>
                  <a:srgbClr val="ff0000"/>
                </a:solidFill>
                <a:latin typeface="Source Code Pro"/>
                <a:ea typeface="Source Code Pro"/>
              </a:rPr>
              <a:t>2 </a:t>
            </a:r>
            <a:r>
              <a:rPr b="0" lang="es" sz="222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Dirígete a las personas con educación (habla de un modo u otro dependiendo de la cercanía con la persona).</a:t>
            </a:r>
            <a:br/>
            <a:br/>
            <a:endParaRPr b="0" lang="es-ES" sz="2220" spc="-1" strike="noStrike">
              <a:latin typeface="Arial"/>
            </a:endParaRPr>
          </a:p>
        </p:txBody>
      </p:sp>
      <p:pic>
        <p:nvPicPr>
          <p:cNvPr id="134" name="Google Shape;99;p19" descr=""/>
          <p:cNvPicPr/>
          <p:nvPr/>
        </p:nvPicPr>
        <p:blipFill>
          <a:blip r:embed="rId2"/>
          <a:stretch/>
        </p:blipFill>
        <p:spPr>
          <a:xfrm>
            <a:off x="4752000" y="1290600"/>
            <a:ext cx="3765600" cy="308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11760" y="292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rmAutofit/>
          </a:bodyPr>
          <a:p>
            <a:pPr algn="ctr"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es" sz="2500" spc="-1" strike="noStrike">
                <a:solidFill>
                  <a:srgbClr val="ff0000"/>
                </a:solidFill>
                <a:latin typeface="Source Code Pro"/>
                <a:ea typeface="Source Code Pro"/>
              </a:rPr>
              <a:t>3</a:t>
            </a:r>
            <a:r>
              <a:rPr b="0" lang="es" sz="25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 No envíes fotos con derecho de autor.</a:t>
            </a:r>
            <a:endParaRPr b="0" lang="es-ES" sz="2500" spc="-1" strike="noStrike">
              <a:latin typeface="Arial"/>
            </a:endParaRPr>
          </a:p>
        </p:txBody>
      </p:sp>
      <p:pic>
        <p:nvPicPr>
          <p:cNvPr id="136" name="Google Shape;105;p20" descr=""/>
          <p:cNvPicPr/>
          <p:nvPr/>
        </p:nvPicPr>
        <p:blipFill>
          <a:blip r:embed="rId1"/>
          <a:stretch/>
        </p:blipFill>
        <p:spPr>
          <a:xfrm>
            <a:off x="914400" y="1629720"/>
            <a:ext cx="3504600" cy="2352960"/>
          </a:xfrm>
          <a:prstGeom prst="rect">
            <a:avLst/>
          </a:prstGeom>
          <a:ln>
            <a:noFill/>
          </a:ln>
        </p:spPr>
      </p:pic>
      <p:pic>
        <p:nvPicPr>
          <p:cNvPr id="137" name="Google Shape;106;p20" descr=""/>
          <p:cNvPicPr/>
          <p:nvPr/>
        </p:nvPicPr>
        <p:blipFill>
          <a:blip r:embed="rId2"/>
          <a:stretch/>
        </p:blipFill>
        <p:spPr>
          <a:xfrm>
            <a:off x="5598360" y="1581840"/>
            <a:ext cx="2142360" cy="214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11760" y="166680"/>
            <a:ext cx="8519760" cy="80028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rmAutofit fontScale="97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4200" spc="-1" strike="noStrike">
                <a:solidFill>
                  <a:srgbClr val="3c78d8"/>
                </a:solidFill>
                <a:latin typeface="Amatic SC"/>
                <a:ea typeface="Amatic SC"/>
              </a:rPr>
              <a:t>Redes sociales</a:t>
            </a:r>
            <a:endParaRPr b="0" lang="es-ES" sz="4200" spc="-1" strike="noStrike"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311760" y="901800"/>
            <a:ext cx="8519760" cy="3339360"/>
          </a:xfrm>
          <a:prstGeom prst="rect">
            <a:avLst/>
          </a:prstGeom>
          <a:noFill/>
          <a:ln>
            <a:noFill/>
          </a:ln>
        </p:spPr>
        <p:txBody>
          <a:bodyPr lIns="0" rIns="0" tIns="91440" bIns="91440">
            <a:norm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s" sz="2500" spc="-1" strike="noStrike">
                <a:solidFill>
                  <a:srgbClr val="4a86e8"/>
                </a:solidFill>
                <a:latin typeface="Source Code Pro"/>
                <a:ea typeface="Source Code Pro"/>
              </a:rPr>
              <a:t>1</a:t>
            </a:r>
            <a:r>
              <a:rPr b="0" lang="es" sz="2500" spc="-1" strike="noStrike">
                <a:solidFill>
                  <a:srgbClr val="212121"/>
                </a:solidFill>
                <a:latin typeface="Source Code Pro"/>
                <a:ea typeface="Source Code Pro"/>
              </a:rPr>
              <a:t> No difundas fotos sin permiso (ajenas o privadas).</a:t>
            </a:r>
            <a:endParaRPr b="0" lang="es-ES" sz="25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2023-02-22T10:49:29Z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</Properties>
</file>